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12" r:id="rId3"/>
    <p:sldMasterId id="2147483731" r:id="rId4"/>
    <p:sldMasterId id="2147483772" r:id="rId5"/>
    <p:sldMasterId id="2147483783" r:id="rId6"/>
    <p:sldMasterId id="2147483821" r:id="rId7"/>
  </p:sldMasterIdLst>
  <p:notesMasterIdLst>
    <p:notesMasterId r:id="rId28"/>
  </p:notesMasterIdLst>
  <p:sldIdLst>
    <p:sldId id="342" r:id="rId8"/>
    <p:sldId id="330" r:id="rId9"/>
    <p:sldId id="426" r:id="rId10"/>
    <p:sldId id="427" r:id="rId11"/>
    <p:sldId id="428" r:id="rId12"/>
    <p:sldId id="429" r:id="rId13"/>
    <p:sldId id="261" r:id="rId14"/>
    <p:sldId id="279" r:id="rId15"/>
    <p:sldId id="414" r:id="rId16"/>
    <p:sldId id="415" r:id="rId17"/>
    <p:sldId id="416" r:id="rId18"/>
    <p:sldId id="418" r:id="rId19"/>
    <p:sldId id="419" r:id="rId20"/>
    <p:sldId id="420" r:id="rId21"/>
    <p:sldId id="421" r:id="rId22"/>
    <p:sldId id="417" r:id="rId23"/>
    <p:sldId id="349" r:id="rId24"/>
    <p:sldId id="422" r:id="rId25"/>
    <p:sldId id="424" r:id="rId26"/>
    <p:sldId id="42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342"/>
          </p14:sldIdLst>
        </p14:section>
        <p14:section name="Containers" id="{E575AD71-CE06-4408-BA8A-83D46DBC1322}">
          <p14:sldIdLst>
            <p14:sldId id="330"/>
            <p14:sldId id="426"/>
            <p14:sldId id="427"/>
            <p14:sldId id="428"/>
            <p14:sldId id="429"/>
            <p14:sldId id="261"/>
            <p14:sldId id="279"/>
            <p14:sldId id="414"/>
            <p14:sldId id="415"/>
          </p14:sldIdLst>
        </p14:section>
        <p14:section name="DevOps Flash" id="{4B76B168-9918-4631-9D16-385E5E05799B}">
          <p14:sldIdLst>
            <p14:sldId id="416"/>
            <p14:sldId id="418"/>
            <p14:sldId id="419"/>
            <p14:sldId id="420"/>
            <p14:sldId id="421"/>
            <p14:sldId id="417"/>
            <p14:sldId id="349"/>
            <p14:sldId id="422"/>
          </p14:sldIdLst>
        </p14:section>
        <p14:section name="Exam Tips Flash" id="{19F6D482-C874-465C-B4DA-2FFC5F9272D8}">
          <p14:sldIdLst>
            <p14:sldId id="424"/>
            <p14:sldId id="425"/>
          </p14:sldIdLst>
        </p14:section>
        <p14:section name="New Microsoft &amp; Cloud" id="{0B285226-DFDE-4743-B44C-D151232325C9}">
          <p14:sldIdLst/>
        </p14:section>
        <p14:section name="Close" id="{38FB0E6F-4107-44FC-978B-E5A4320A554E}">
          <p14:sldIdLst/>
        </p14:section>
        <p14:section name="Cloud" id="{54BF60F1-2458-44E8-AC3D-7F5610058BA2}">
          <p14:sldIdLst/>
        </p14:section>
        <p14:section name="Hybrid" id="{4ADED2B1-7F96-479F-9D90-05B8400C5E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2"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95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4521" autoAdjust="0"/>
  </p:normalViewPr>
  <p:slideViewPr>
    <p:cSldViewPr snapToGrid="0">
      <p:cViewPr varScale="1">
        <p:scale>
          <a:sx n="87" d="100"/>
          <a:sy n="87" d="100"/>
        </p:scale>
        <p:origin x="336" y="42"/>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10/15/2017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itproguru.com/about" TargetMode="External"/><Relationship Id="rId5" Type="http://schemas.openxmlformats.org/officeDocument/2006/relationships/hyperlink" Target="http://itproguru.com/" TargetMode="External"/><Relationship Id="rId4" Type="http://schemas.openxmlformats.org/officeDocument/2006/relationships/hyperlink" Target="http://www.azur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hlinkClick r:id="rId3"/>
              </a:rPr>
              <a:t>Linux, Windows Server and Hyper-V Containers</a:t>
            </a:r>
            <a:r>
              <a:rPr lang="en-US" sz="1200" b="1" kern="1200" dirty="0">
                <a:solidFill>
                  <a:schemeClr val="tx1"/>
                </a:solidFill>
                <a:effectLst/>
                <a:latin typeface="+mn-lt"/>
                <a:ea typeface="+mn-ea"/>
                <a:cs typeface="+mn-cs"/>
              </a:rPr>
              <a:t>: What They Are, Which One to Use, Why and How, plus Integration with </a:t>
            </a:r>
            <a:r>
              <a:rPr lang="en-US" sz="1200" b="1" u="sng" kern="1200" dirty="0">
                <a:solidFill>
                  <a:schemeClr val="tx1"/>
                </a:solidFill>
                <a:effectLst/>
                <a:latin typeface="+mn-lt"/>
                <a:ea typeface="+mn-ea"/>
                <a:cs typeface="+mn-cs"/>
                <a:hlinkClick r:id="rId4"/>
              </a:rPr>
              <a:t>Azure Private/Public/Hybrid Cloud</a:t>
            </a:r>
            <a:r>
              <a:rPr lang="en-US" sz="1200" b="1" kern="1200" dirty="0">
                <a:solidFill>
                  <a:schemeClr val="tx1"/>
                </a:solidFill>
                <a:effectLst/>
                <a:latin typeface="+mn-lt"/>
                <a:ea typeface="+mn-ea"/>
                <a:cs typeface="+mn-cs"/>
              </a:rPr>
              <a:t>, with Microsoft</a:t>
            </a:r>
            <a:br>
              <a:rPr lang="en-US" sz="1200" b="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container is an isolated and portable operating environment. It provides a mechanism for IT to deploy services in a portable, repeatable and predictable manner. Container technology is the next evolution in virtualization, and in addition to Linux, Windows now also offers two different types of containers for addressing various business needs.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this session </a:t>
            </a:r>
            <a:r>
              <a:rPr lang="en-US" sz="1200" u="sng" kern="1200" dirty="0">
                <a:solidFill>
                  <a:schemeClr val="tx1"/>
                </a:solidFill>
                <a:effectLst/>
                <a:latin typeface="+mn-lt"/>
                <a:ea typeface="+mn-ea"/>
                <a:cs typeface="+mn-cs"/>
                <a:hlinkClick r:id="rId5"/>
              </a:rPr>
              <a:t>Dan Stolts</a:t>
            </a:r>
            <a:r>
              <a:rPr lang="en-US" sz="1200" kern="1200" dirty="0">
                <a:solidFill>
                  <a:schemeClr val="tx1"/>
                </a:solidFill>
                <a:effectLst/>
                <a:latin typeface="+mn-lt"/>
                <a:ea typeface="+mn-ea"/>
                <a:cs typeface="+mn-cs"/>
              </a:rPr>
              <a:t>, world renown Technical Evangelist at Microsoft and a dynamic/engaging presenter, will examine the similarities and differences between a container and a virtual machine, review the requirements and walk through the processes and essential operations of enabling, creating, deploying and managing Linux and Windows containers and resources. Mr. Stolts will also evaluate when to use which containers, why and how?</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those who are new to containers, his delivery serves as a jumpstart to accelerate your learning of containers. If you have already had some experience on Linux containers, his session familiarizes you with the specifics on Windows containers and helps bridge and extend your skills for bringing business value to both Linux and Windows communities.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Mr. Stolts will conclude this session by highlighting the top five new features in Microsoft's Azure cloud platform for 2017, and how to integrate your organization's public/private/hybrid cloud and container strategies. Lots of valuable content for infrastructure, data center and DevOps professionals.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5"/>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6"/>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18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Ignite 2015</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183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39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10/15/2017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98043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284723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14</a:t>
            </a:fld>
            <a:endParaRPr lang="en-US"/>
          </a:p>
        </p:txBody>
      </p:sp>
    </p:spTree>
    <p:extLst>
      <p:ext uri="{BB962C8B-B14F-4D97-AF65-F5344CB8AC3E}">
        <p14:creationId xmlns:p14="http://schemas.microsoft.com/office/powerpoint/2010/main" val="349634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15</a:t>
            </a:fld>
            <a:endParaRPr lang="en-US"/>
          </a:p>
        </p:txBody>
      </p:sp>
    </p:spTree>
    <p:extLst>
      <p:ext uri="{BB962C8B-B14F-4D97-AF65-F5344CB8AC3E}">
        <p14:creationId xmlns:p14="http://schemas.microsoft.com/office/powerpoint/2010/main" val="1388036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16</a:t>
            </a:fld>
            <a:endParaRPr lang="en-US"/>
          </a:p>
        </p:txBody>
      </p:sp>
    </p:spTree>
    <p:extLst>
      <p:ext uri="{BB962C8B-B14F-4D97-AF65-F5344CB8AC3E}">
        <p14:creationId xmlns:p14="http://schemas.microsoft.com/office/powerpoint/2010/main" val="3459639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17</a:t>
            </a:fld>
            <a:endParaRPr lang="en-US"/>
          </a:p>
        </p:txBody>
      </p:sp>
    </p:spTree>
    <p:extLst>
      <p:ext uri="{BB962C8B-B14F-4D97-AF65-F5344CB8AC3E}">
        <p14:creationId xmlns:p14="http://schemas.microsoft.com/office/powerpoint/2010/main" val="213666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18</a:t>
            </a:fld>
            <a:endParaRPr lang="en-US"/>
          </a:p>
        </p:txBody>
      </p:sp>
    </p:spTree>
    <p:extLst>
      <p:ext uri="{BB962C8B-B14F-4D97-AF65-F5344CB8AC3E}">
        <p14:creationId xmlns:p14="http://schemas.microsoft.com/office/powerpoint/2010/main" val="781548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292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920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49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3</a:t>
            </a:fld>
            <a:endParaRPr lang="en-US"/>
          </a:p>
        </p:txBody>
      </p:sp>
    </p:spTree>
    <p:extLst>
      <p:ext uri="{BB962C8B-B14F-4D97-AF65-F5344CB8AC3E}">
        <p14:creationId xmlns:p14="http://schemas.microsoft.com/office/powerpoint/2010/main" val="2510266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4</a:t>
            </a:fld>
            <a:endParaRPr lang="en-US"/>
          </a:p>
        </p:txBody>
      </p:sp>
    </p:spTree>
    <p:extLst>
      <p:ext uri="{BB962C8B-B14F-4D97-AF65-F5344CB8AC3E}">
        <p14:creationId xmlns:p14="http://schemas.microsoft.com/office/powerpoint/2010/main" val="936287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5</a:t>
            </a:fld>
            <a:endParaRPr lang="en-US"/>
          </a:p>
        </p:txBody>
      </p:sp>
    </p:spTree>
    <p:extLst>
      <p:ext uri="{BB962C8B-B14F-4D97-AF65-F5344CB8AC3E}">
        <p14:creationId xmlns:p14="http://schemas.microsoft.com/office/powerpoint/2010/main" val="312198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6</a:t>
            </a:fld>
            <a:endParaRPr lang="en-US"/>
          </a:p>
        </p:txBody>
      </p:sp>
    </p:spTree>
    <p:extLst>
      <p:ext uri="{BB962C8B-B14F-4D97-AF65-F5344CB8AC3E}">
        <p14:creationId xmlns:p14="http://schemas.microsoft.com/office/powerpoint/2010/main" val="129054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10/15/2017 8:22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704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0465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10/15/2017 8:22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050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3061387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65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11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026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990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825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383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747339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297848"/>
      </p:ext>
    </p:extLst>
  </p:cSld>
  <p:clrMapOvr>
    <a:masterClrMapping/>
  </p:clrMapOvr>
  <p:transition spd="slow">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12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645731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6504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51748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7581676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733916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99545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10/15/2017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210364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10/15/2017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8486760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10/15/2017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2672473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9587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578236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96604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372662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013246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64645437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79686376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23651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716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26361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5799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10/15/2017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38" y="107576"/>
            <a:ext cx="11681693"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3" y="6319463"/>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10/15/2017</a:t>
            </a:fld>
            <a:endParaRPr lang="en-US"/>
          </a:p>
        </p:txBody>
      </p:sp>
      <p:sp>
        <p:nvSpPr>
          <p:cNvPr id="8" name="Slide Number Placeholder 5"/>
          <p:cNvSpPr>
            <a:spLocks noGrp="1"/>
          </p:cNvSpPr>
          <p:nvPr>
            <p:ph type="sldNum" sz="quarter" idx="4"/>
          </p:nvPr>
        </p:nvSpPr>
        <p:spPr>
          <a:xfrm>
            <a:off x="8824955" y="6319463"/>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38" y="1601996"/>
            <a:ext cx="11681693" cy="4343400"/>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711231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1111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02211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19130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7515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8266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71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441680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2579413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10/15/2017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315572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78126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06107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33166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1695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7190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33416448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648081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7389052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194291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10/15/2017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805039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9265103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24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44551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129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7343539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3511706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984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3045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425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10/15/2017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23215127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671006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7475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6176018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5527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54896136"/>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75368490"/>
      </p:ext>
    </p:extLst>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12497757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1464296"/>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2815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9052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052163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14372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5657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077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1336183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1149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95629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91415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3041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10/15/2017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2086925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3199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292846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701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4355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655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6203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0598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904728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339309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3.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theme" Target="../theme/theme6.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theme" Target="../theme/theme7.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10/15/2017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10" r:id="rId29"/>
    <p:sldLayoutId id="2147483744" r:id="rId30"/>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6"/>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6"/>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337088724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6" r:id="rId12"/>
    <p:sldLayoutId id="2147483729" r:id="rId13"/>
    <p:sldLayoutId id="2147483730" r:id="rId14"/>
  </p:sldLayoutIdLst>
  <p:transition>
    <p:fade/>
  </p:transition>
  <p:hf sldNum="0" hdr="0" dt="0"/>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9085994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ransition>
    <p:fade/>
  </p:transition>
  <p:hf sldNum="0" hdr="0" dt="0"/>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194610676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9" r:id="rId5"/>
    <p:sldLayoutId id="2147483780" r:id="rId6"/>
  </p:sldLayoutIdLst>
  <p:transition>
    <p:fade/>
  </p:transition>
  <p:hf sldNum="0" hdr="0" dt="0"/>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718985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10/15/2017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56896108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hyperlink" Target="https://www.linkedin.com/in/danstolts/" TargetMode="External"/><Relationship Id="rId12"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30.jpeg"/><Relationship Id="rId4" Type="http://schemas.openxmlformats.org/officeDocument/2006/relationships/image" Target="../media/image27.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9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emf"/></Relationships>
</file>

<file path=ppt/slides/_rels/slide12.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2.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1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43.png"/><Relationship Id="rId7" Type="http://schemas.openxmlformats.org/officeDocument/2006/relationships/image" Target="../media/image38.png"/><Relationship Id="rId12"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7.png"/><Relationship Id="rId10" Type="http://schemas.openxmlformats.org/officeDocument/2006/relationships/diagramQuickStyle" Target="../diagrams/quickStyle1.xml"/><Relationship Id="rId4" Type="http://schemas.openxmlformats.org/officeDocument/2006/relationships/image" Target="../media/image36.png"/><Relationship Id="rId9"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707886"/>
          </a:xfrm>
          <a:prstGeom prst="rect">
            <a:avLst/>
          </a:prstGeom>
          <a:noFill/>
        </p:spPr>
        <p:txBody>
          <a:bodyPr wrap="square" rtlCol="0">
            <a:spAutoFit/>
          </a:bodyPr>
          <a:lstStyle/>
          <a:p>
            <a:pPr lvl="0">
              <a:defRPr/>
            </a:pPr>
            <a:r>
              <a:rPr lang="en-US" sz="4000" b="1" dirty="0">
                <a:solidFill>
                  <a:srgbClr val="00B0F0"/>
                </a:solidFill>
              </a:rPr>
              <a:t>Containers in </a:t>
            </a:r>
            <a:r>
              <a:rPr lang="en-US" sz="4000" b="1">
                <a:solidFill>
                  <a:srgbClr val="00B0F0"/>
                </a:solidFill>
              </a:rPr>
              <a:t>a flash +++</a:t>
            </a:r>
            <a:endParaRPr kumimoji="0" lang="en-US" sz="40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Virtual </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Azure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Azure</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13061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09510" y="6075998"/>
            <a:ext cx="1189267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gradFill>
                  <a:gsLst>
                    <a:gs pos="1250">
                      <a:schemeClr val="tx2"/>
                    </a:gs>
                    <a:gs pos="100000">
                      <a:schemeClr val="tx2"/>
                    </a:gs>
                  </a:gsLst>
                  <a:lin ang="0" scaled="0"/>
                </a:gradFill>
                <a:effectLst/>
                <a:uLnTx/>
                <a:uFillTx/>
              </a:rPr>
              <a:t>“Deliver a Product that Inspires Users to become raving fans”</a:t>
            </a:r>
            <a:endParaRPr kumimoji="0" lang="en-US" sz="3200" b="0" i="0" u="none" strike="noStrike" kern="0" cap="none" spc="0" normalizeH="0" baseline="0" noProof="0" dirty="0">
              <a:ln>
                <a:noFill/>
              </a:ln>
              <a:solidFill>
                <a:sysClr val="windowText" lastClr="000000"/>
              </a:solidFill>
              <a:effectLst/>
              <a:uLnTx/>
              <a:uFillTx/>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4235858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651737" y="278559"/>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Tree>
    <p:extLst>
      <p:ext uri="{BB962C8B-B14F-4D97-AF65-F5344CB8AC3E}">
        <p14:creationId xmlns:p14="http://schemas.microsoft.com/office/powerpoint/2010/main" val="8557285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727614" y="1860551"/>
            <a:ext cx="8572566" cy="5054600"/>
          </a:xfrm>
          <a:prstGeom prst="rect">
            <a:avLst/>
          </a:prstGeom>
        </p:spPr>
      </p:pic>
    </p:spTree>
    <p:extLst>
      <p:ext uri="{BB962C8B-B14F-4D97-AF65-F5344CB8AC3E}">
        <p14:creationId xmlns:p14="http://schemas.microsoft.com/office/powerpoint/2010/main" val="7840804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Upcoming</a:t>
            </a:r>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055114"/>
          </a:xfrm>
        </p:spPr>
        <p:txBody>
          <a:bodyPr/>
          <a:lstStyle/>
          <a:p>
            <a:r>
              <a:rPr lang="en-US" dirty="0"/>
              <a:t>This afternoon, Presentation</a:t>
            </a:r>
          </a:p>
          <a:p>
            <a:endParaRPr lang="en-US" dirty="0"/>
          </a:p>
          <a:p>
            <a:r>
              <a:rPr lang="en-US" dirty="0"/>
              <a:t>Tomorrow Hack/Lab</a:t>
            </a:r>
          </a:p>
        </p:txBody>
      </p:sp>
      <p:sp>
        <p:nvSpPr>
          <p:cNvPr id="4" name="Text Placeholder 3">
            <a:extLst>
              <a:ext uri="{FF2B5EF4-FFF2-40B4-BE49-F238E27FC236}">
                <a16:creationId xmlns:a16="http://schemas.microsoft.com/office/drawing/2014/main" id="{7EEADECB-D20A-45C0-BF5E-0145F4D68D0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rPr>
              </a:br>
              <a:r>
                <a:rPr kumimoji="0" lang="fr-FR"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rPr>
              </a:b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Package distribution mechanism – Shout out to </a:t>
            </a:r>
            <a:r>
              <a:rPr lang="en-US" err="1"/>
              <a:t>acr</a:t>
            </a:r>
            <a:r>
              <a:rPr lang="en-US"/>
              <a:t> here</a:t>
            </a:r>
          </a:p>
        </p:txBody>
      </p:sp>
      <p:sp>
        <p:nvSpPr>
          <p:cNvPr id="4" name="Shape 274"/>
          <p:cNvSpPr/>
          <p:nvPr/>
        </p:nvSpPr>
        <p:spPr>
          <a:xfrm>
            <a:off x="8889357" y="2377825"/>
            <a:ext cx="2785511" cy="1994472"/>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a:blip r:embed="rId3"/>
          <a:stretch>
            <a:fillRect/>
          </a:stretch>
        </p:blipFill>
        <p:spPr>
          <a:xfrm>
            <a:off x="9029272" y="2996125"/>
            <a:ext cx="1006962" cy="933641"/>
          </a:xfrm>
          <a:prstGeom prst="rect">
            <a:avLst/>
          </a:prstGeom>
        </p:spPr>
      </p:pic>
      <p:sp>
        <p:nvSpPr>
          <p:cNvPr id="6" name="Rectangle 5"/>
          <p:cNvSpPr/>
          <p:nvPr/>
        </p:nvSpPr>
        <p:spPr>
          <a:xfrm>
            <a:off x="320673" y="3899992"/>
            <a:ext cx="1560816" cy="1053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Laptop/Dev Image Here</a:t>
            </a:r>
          </a:p>
        </p:txBody>
      </p:sp>
      <p:sp>
        <p:nvSpPr>
          <p:cNvPr id="7" name="Rectangle 6"/>
          <p:cNvSpPr/>
          <p:nvPr/>
        </p:nvSpPr>
        <p:spPr>
          <a:xfrm>
            <a:off x="3913455" y="3898578"/>
            <a:ext cx="20496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 Container Registry</a:t>
            </a:r>
          </a:p>
        </p:txBody>
      </p:sp>
      <p:sp>
        <p:nvSpPr>
          <p:cNvPr id="8" name="Shape 274"/>
          <p:cNvSpPr/>
          <p:nvPr/>
        </p:nvSpPr>
        <p:spPr>
          <a:xfrm>
            <a:off x="8889357" y="4528942"/>
            <a:ext cx="2785511" cy="1994472"/>
          </a:xfrm>
          <a:prstGeom prst="rect">
            <a:avLst/>
          </a:prstGeom>
          <a:solidFill>
            <a:srgbClr val="00B050"/>
          </a:solidFill>
          <a:ln>
            <a:noFill/>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stretch>
            <a:fillRect/>
          </a:stretch>
        </p:blipFill>
        <p:spPr>
          <a:xfrm>
            <a:off x="10491867" y="2996125"/>
            <a:ext cx="1006962" cy="933641"/>
          </a:xfrm>
          <a:prstGeom prst="rect">
            <a:avLst/>
          </a:prstGeom>
        </p:spPr>
      </p:pic>
      <p:pic>
        <p:nvPicPr>
          <p:cNvPr id="11" name="Picture 10"/>
          <p:cNvPicPr>
            <a:picLocks noChangeAspect="1"/>
          </p:cNvPicPr>
          <p:nvPr/>
        </p:nvPicPr>
        <p:blipFill>
          <a:blip r:embed="rId3"/>
          <a:stretch>
            <a:fillRect/>
          </a:stretch>
        </p:blipFill>
        <p:spPr>
          <a:xfrm>
            <a:off x="9024158" y="5147242"/>
            <a:ext cx="1006962" cy="933641"/>
          </a:xfrm>
          <a:prstGeom prst="rect">
            <a:avLst/>
          </a:prstGeom>
        </p:spPr>
      </p:pic>
      <p:pic>
        <p:nvPicPr>
          <p:cNvPr id="12" name="Picture 11"/>
          <p:cNvPicPr>
            <a:picLocks noChangeAspect="1"/>
          </p:cNvPicPr>
          <p:nvPr/>
        </p:nvPicPr>
        <p:blipFill>
          <a:blip r:embed="rId3"/>
          <a:stretch>
            <a:fillRect/>
          </a:stretch>
        </p:blipFill>
        <p:spPr>
          <a:xfrm>
            <a:off x="10486753" y="5147242"/>
            <a:ext cx="1006962" cy="933641"/>
          </a:xfrm>
          <a:prstGeom prst="rect">
            <a:avLst/>
          </a:prstGeom>
        </p:spPr>
      </p:pic>
      <p:grpSp>
        <p:nvGrpSpPr>
          <p:cNvPr id="15" name="Group 14"/>
          <p:cNvGrpSpPr/>
          <p:nvPr/>
        </p:nvGrpSpPr>
        <p:grpSpPr>
          <a:xfrm>
            <a:off x="2257654" y="3193363"/>
            <a:ext cx="1294544" cy="952644"/>
            <a:chOff x="6116788" y="2224640"/>
            <a:chExt cx="1294544" cy="952644"/>
          </a:xfrm>
        </p:grpSpPr>
        <p:sp>
          <p:nvSpPr>
            <p:cNvPr id="13" name="Rectangle 12"/>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14"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6277018" y="3193363"/>
            <a:ext cx="1294544" cy="952644"/>
            <a:chOff x="6116788" y="2224640"/>
            <a:chExt cx="1294544" cy="952644"/>
          </a:xfrm>
        </p:grpSpPr>
        <p:sp>
          <p:nvSpPr>
            <p:cNvPr id="24" name="Rectangle 23"/>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25"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Arrow: Right 25"/>
          <p:cNvSpPr/>
          <p:nvPr/>
        </p:nvSpPr>
        <p:spPr>
          <a:xfrm>
            <a:off x="2257655" y="4246512"/>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rot="18900000">
            <a:off x="7509282" y="3646606"/>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rot="2700000">
            <a:off x="7509281" y="4759245"/>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523890" y="4607487"/>
            <a:ext cx="636713" cy="369332"/>
          </a:xfrm>
          <a:prstGeom prst="rect">
            <a:avLst/>
          </a:prstGeom>
          <a:noFill/>
        </p:spPr>
        <p:txBody>
          <a:bodyPr wrap="none" rtlCol="0">
            <a:spAutoFit/>
          </a:bodyPr>
          <a:lstStyle/>
          <a:p>
            <a:r>
              <a:rPr lang="en-US"/>
              <a:t>Push</a:t>
            </a:r>
          </a:p>
        </p:txBody>
      </p:sp>
      <p:sp>
        <p:nvSpPr>
          <p:cNvPr id="30" name="TextBox 29"/>
          <p:cNvSpPr txBox="1"/>
          <p:nvPr/>
        </p:nvSpPr>
        <p:spPr>
          <a:xfrm>
            <a:off x="6605933" y="4606572"/>
            <a:ext cx="530915" cy="369332"/>
          </a:xfrm>
          <a:prstGeom prst="rect">
            <a:avLst/>
          </a:prstGeom>
          <a:noFill/>
        </p:spPr>
        <p:txBody>
          <a:bodyPr wrap="none" rtlCol="0">
            <a:spAutoFit/>
          </a:bodyPr>
          <a:lstStyle/>
          <a:p>
            <a:r>
              <a:rPr lang="en-US"/>
              <a:t>Pull</a:t>
            </a:r>
          </a:p>
        </p:txBody>
      </p:sp>
    </p:spTree>
    <p:extLst>
      <p:ext uri="{BB962C8B-B14F-4D97-AF65-F5344CB8AC3E}">
        <p14:creationId xmlns:p14="http://schemas.microsoft.com/office/powerpoint/2010/main" val="534846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A clear boundary for your stuff</a:t>
            </a:r>
          </a:p>
        </p:txBody>
      </p:sp>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p:spPr>
      </p:pic>
      <p:sp>
        <p:nvSpPr>
          <p:cNvPr id="8" name="Rectangle 7"/>
          <p:cNvSpPr/>
          <p:nvPr/>
        </p:nvSpPr>
        <p:spPr>
          <a:xfrm>
            <a:off x="4073703" y="2948683"/>
            <a:ext cx="1268859" cy="631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4436771" y="4492897"/>
            <a:ext cx="1268859" cy="6318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46946" y="3492517"/>
            <a:ext cx="1268859" cy="631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6643192" y="4372509"/>
            <a:ext cx="1268859" cy="6318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Tree>
    <p:extLst>
      <p:ext uri="{BB962C8B-B14F-4D97-AF65-F5344CB8AC3E}">
        <p14:creationId xmlns:p14="http://schemas.microsoft.com/office/powerpoint/2010/main" val="71241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sp>
        <p:nvSpPr>
          <p:cNvPr id="13" name="Rectangle 12"/>
          <p:cNvSpPr/>
          <p:nvPr/>
        </p:nvSpPr>
        <p:spPr>
          <a:xfrm>
            <a:off x="3760342" y="3843140"/>
            <a:ext cx="1962364" cy="857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60547" y="2758611"/>
            <a:ext cx="2030005" cy="1941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0342" y="2758611"/>
            <a:ext cx="1962364" cy="836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a:xfrm>
            <a:off x="838200" y="1825625"/>
            <a:ext cx="10515600" cy="4351338"/>
          </a:xfrm>
        </p:spPr>
        <p:txBody>
          <a:bodyPr/>
          <a:lstStyle/>
          <a:p>
            <a:r>
              <a:rPr lang="en-US"/>
              <a:t>A clear boundary for your stuff</a:t>
            </a: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a:ln>
            <a:noFill/>
          </a:ln>
        </p:spPr>
      </p:pic>
      <p:sp>
        <p:nvSpPr>
          <p:cNvPr id="8" name="Rectangle 7"/>
          <p:cNvSpPr/>
          <p:nvPr/>
        </p:nvSpPr>
        <p:spPr>
          <a:xfrm>
            <a:off x="3881393" y="2860879"/>
            <a:ext cx="1268859" cy="63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6018261" y="2860879"/>
            <a:ext cx="1268859" cy="631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18262" y="3944632"/>
            <a:ext cx="1268859" cy="6318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3881394" y="3955852"/>
            <a:ext cx="1268859" cy="6318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
        <p:nvSpPr>
          <p:cNvPr id="14" name="Freeform 9"/>
          <p:cNvSpPr>
            <a:spLocks noChangeAspect="1" noEditPoints="1"/>
          </p:cNvSpPr>
          <p:nvPr/>
        </p:nvSpPr>
        <p:spPr bwMode="black">
          <a:xfrm>
            <a:off x="5161128" y="2804371"/>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ChangeAspect="1" noEditPoints="1"/>
          </p:cNvSpPr>
          <p:nvPr/>
        </p:nvSpPr>
        <p:spPr bwMode="black">
          <a:xfrm>
            <a:off x="5198268" y="3876284"/>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ChangeAspect="1" noEditPoints="1"/>
          </p:cNvSpPr>
          <p:nvPr/>
        </p:nvSpPr>
        <p:spPr bwMode="black">
          <a:xfrm>
            <a:off x="7335135" y="2804370"/>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611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Runtime isolation</a:t>
            </a:r>
          </a:p>
        </p:txBody>
      </p:sp>
      <p:sp>
        <p:nvSpPr>
          <p:cNvPr id="4" name="Rectangle 3"/>
          <p:cNvSpPr/>
          <p:nvPr/>
        </p:nvSpPr>
        <p:spPr>
          <a:xfrm>
            <a:off x="3129482" y="2198990"/>
            <a:ext cx="2046850" cy="12913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Production Web Server</a:t>
            </a:r>
          </a:p>
        </p:txBody>
      </p:sp>
      <p:sp>
        <p:nvSpPr>
          <p:cNvPr id="5" name="Shape 274"/>
          <p:cNvSpPr/>
          <p:nvPr/>
        </p:nvSpPr>
        <p:spPr>
          <a:xfrm>
            <a:off x="3133617" y="3669229"/>
            <a:ext cx="4315147" cy="2274900"/>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3"/>
          <a:stretch>
            <a:fillRect/>
          </a:stretch>
        </p:blipFill>
        <p:spPr>
          <a:xfrm>
            <a:off x="4257328" y="3848097"/>
            <a:ext cx="2067723" cy="1917164"/>
          </a:xfrm>
          <a:prstGeom prst="rect">
            <a:avLst/>
          </a:prstGeom>
        </p:spPr>
      </p:pic>
      <p:sp>
        <p:nvSpPr>
          <p:cNvPr id="7" name="Freeform 9"/>
          <p:cNvSpPr>
            <a:spLocks noChangeAspect="1" noEditPoints="1"/>
          </p:cNvSpPr>
          <p:nvPr/>
        </p:nvSpPr>
        <p:spPr bwMode="black">
          <a:xfrm>
            <a:off x="4436151" y="2298367"/>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5389031" y="2190862"/>
            <a:ext cx="2059733" cy="129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Intern’s Minecraft Server</a:t>
            </a:r>
          </a:p>
        </p:txBody>
      </p:sp>
      <p:sp>
        <p:nvSpPr>
          <p:cNvPr id="9"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ext uri="{D42A27DB-BD31-4B8C-83A1-F6EECF244321}">
                <p14:modId xmlns:p14="http://schemas.microsoft.com/office/powerpoint/2010/main" val="1714471802"/>
              </p:ext>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5579</TotalTime>
  <Words>3985</Words>
  <Application>Microsoft Office PowerPoint</Application>
  <PresentationFormat>Widescreen</PresentationFormat>
  <Paragraphs>416</Paragraphs>
  <Slides>20</Slides>
  <Notes>20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20</vt:i4>
      </vt:variant>
    </vt:vector>
  </HeadingPairs>
  <TitlesOfParts>
    <vt:vector size="38" baseType="lpstr">
      <vt:lpstr>MS PGothic</vt:lpstr>
      <vt:lpstr>Arial</vt:lpstr>
      <vt:lpstr>Calibri</vt:lpstr>
      <vt:lpstr>Calibri Light</vt:lpstr>
      <vt:lpstr>Consolas</vt:lpstr>
      <vt:lpstr>Segoe UI</vt:lpstr>
      <vt:lpstr>Segoe UI Light</vt:lpstr>
      <vt:lpstr>Segoe UI Semibold</vt:lpstr>
      <vt:lpstr>Segoe UI Semilight</vt:lpstr>
      <vt:lpstr>Trebuchet MS</vt:lpstr>
      <vt:lpstr>Wingdings</vt:lpstr>
      <vt:lpstr>Office Theme</vt:lpstr>
      <vt:lpstr>1_5-30610_Microsoft_Ignite_Keynote_Template</vt:lpstr>
      <vt:lpstr>3_5-30610_Microsoft_Ignite_Keynote_Template</vt:lpstr>
      <vt:lpstr>15_Azure_PPT_template 1</vt:lpstr>
      <vt:lpstr>9_Azure_PPT_template 1</vt:lpstr>
      <vt:lpstr>2_MSVID_White_16x9_2012-08-18</vt:lpstr>
      <vt:lpstr>1_Office Theme</vt:lpstr>
      <vt:lpstr>PowerPoint Presentation</vt:lpstr>
      <vt:lpstr>What is a container?</vt:lpstr>
      <vt:lpstr>What is a container?</vt:lpstr>
      <vt:lpstr>What is a container?</vt:lpstr>
      <vt:lpstr>What is a container?</vt:lpstr>
      <vt:lpstr>What is a container?</vt:lpstr>
      <vt:lpstr>Session VS VM (or VDI)</vt:lpstr>
      <vt:lpstr>Containers</vt:lpstr>
      <vt:lpstr>Containers Deep Dive: Architecture of a Host</vt:lpstr>
      <vt:lpstr>How Containers Run</vt:lpstr>
      <vt:lpstr>DevOps: the three stage conversation</vt:lpstr>
      <vt:lpstr>DevOps Practices</vt:lpstr>
      <vt:lpstr>Before DevOps</vt:lpstr>
      <vt:lpstr>After  DevOps</vt:lpstr>
      <vt:lpstr>Release Cycle 18 months  4 weeks Hotfix 6 week  Same Day Investment  3 weeks</vt:lpstr>
      <vt:lpstr>DevOps &amp; Monolithic vs Micro Services</vt:lpstr>
      <vt:lpstr>Monolith/Traditional vs Microservices/born in cloud</vt:lpstr>
      <vt:lpstr>Upcoming</vt:lpstr>
      <vt:lpstr>Tips, Tricks and Field Experiences </vt:lpstr>
      <vt:lpstr>Tips, Tricks and Field Experiences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132</cp:revision>
  <dcterms:created xsi:type="dcterms:W3CDTF">2016-07-18T18:09:56Z</dcterms:created>
  <dcterms:modified xsi:type="dcterms:W3CDTF">2017-10-16T00:23:44Z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2017-09-28T11:29:15.1171801-05:00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